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9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58" r:id="rId17"/>
    <p:sldId id="257" r:id="rId18"/>
    <p:sldId id="279" r:id="rId19"/>
    <p:sldId id="280" r:id="rId20"/>
    <p:sldId id="302" r:id="rId21"/>
    <p:sldId id="303" r:id="rId22"/>
    <p:sldId id="304" r:id="rId23"/>
    <p:sldId id="305" r:id="rId24"/>
    <p:sldId id="306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7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32" y="10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1BDF9-7278-4EDB-9647-D3D2594D2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32E207-0278-486F-AEA1-DC8E7FFC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3760A-F4D3-406F-A259-F058C6E6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3925A-2070-489D-A801-6CF71494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BBC0F-B37B-4514-A4F9-57C7B123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3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2A784-032E-4BA4-B2F2-CB1B4D2A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1DD86-63A4-4829-9A4E-87C6CA450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FDE03-1836-48CE-8FE5-3818898A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1E10F-1C09-42FB-A4BB-0529951F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88C6BA-E095-44B0-8E98-C6CDAB71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5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1061A3-7DBF-49E3-8042-E08C0F771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C4CCF-E62C-4E12-836C-7B4CC44BE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ECD6A-9890-4477-8D05-FE7EA3A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AF46D-F3AD-4971-B784-926EB6FA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83996-00E9-4020-9FC9-73D91B57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5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D73A9-45DD-41A0-9FB9-F2846565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33767-8550-42DE-BE13-4B9DA3C4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FB477-5478-4C1C-81E4-15B1A35F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FB532-28F4-47A8-823B-73825C62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19F18-18F6-4652-B1AE-1F5F7F36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2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69BFE-9D7E-47AC-A819-564D24E9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4C2D2-40C7-4CD1-817F-76DBFEBCC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2E4CA-671E-456B-A5C2-9282FA6F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E6B1B-A864-48C0-8710-2EA947FBD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831D7-AB91-4A53-9917-23D354F6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A4168-4251-4C48-A5AA-DCEA1EF8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7A660-2D2F-4E69-9E04-A5C406C40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94A364-4F77-472A-B94D-A6B40A8AC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E1442-3384-487F-9091-A9FFB7D1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8AA6B-78A2-4563-82FC-B93F5FF0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08586A-8A76-4BEB-8FFD-47F692FF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53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DD780-8917-46E6-8BA5-A5C08B1E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7A434-2226-4EA5-8366-5D0A537DC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762B2-D8F8-401D-B321-59473CE75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1528C3-B8B7-4605-996F-CF69286AF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F68E50-B873-47B9-AECB-B9810E75D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3C0152-1F35-4B8D-8AF5-7ECCB8DE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EBF942-C271-41B7-A8A4-BD5F0BC8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90BABA-F704-40AD-B945-731AA78A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6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D772B-AF3B-4ED6-9B14-4FB7357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D11F74-6AA7-47C0-A54E-57AEC732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5E71EE-5431-4933-85C6-9E908DCC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2ABEED-7241-4135-BA2D-245F2F29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7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2381E7-D7D2-4A18-974A-9BF25E5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A1A2C8-43D1-463A-A8C0-7B95F631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00AE5-9F4B-4B34-889F-3BF6A36E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9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72F22-5FFA-48B2-ABB7-BC9B387F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78AF5-8952-4B03-B18D-54C76DB32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01877-5557-4B67-A1B4-F22951EF4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EAEF5-530D-4F2B-A290-73BF3CFE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5CFDE-CEDC-4412-84BC-3E8E5250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F2C2A-7DD9-457D-90EB-8E0A45D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2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20EF-2142-4B99-AF1B-9BF6840E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DC3764-856F-49FA-9FED-1D53FA065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9C688-8389-4A40-BFA9-2C355F64D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4FDFB-8463-4D7B-89E7-8E959E52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067F0F-2215-4F1C-99B3-9CD75273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42EAE-D623-441F-8614-9A702EBF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691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AA9E58-DD38-4B1B-B767-600847FC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B4F0B-9FDE-41F1-9A54-51D82021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5C703-FE3A-4639-A06D-6BD946E97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244D7-DF23-404C-9E44-31D67E82C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13C5E-0434-479D-B398-F268F2E4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5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3852" y="2515581"/>
            <a:ext cx="5104295" cy="84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solidFill>
                  <a:schemeClr val="bg1"/>
                </a:solidFill>
                <a:latin typeface="Arial Black"/>
              </a:rPr>
              <a:t>NAVIGATION2</a:t>
            </a:r>
            <a:endParaRPr lang="en-US" altLang="ko-KR" sz="5000">
              <a:solidFill>
                <a:schemeClr val="bg1"/>
              </a:solidFill>
              <a:latin typeface="Arial Black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D7B5BC-9AC2-4F9A-8CB9-2849E779C11E}"/>
              </a:ext>
            </a:extLst>
          </p:cNvPr>
          <p:cNvCxnSpPr>
            <a:cxnSpLocks/>
          </p:cNvCxnSpPr>
          <p:nvPr/>
        </p:nvCxnSpPr>
        <p:spPr>
          <a:xfrm>
            <a:off x="2391098" y="3975100"/>
            <a:ext cx="74098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E69987-C6BC-4403-8E49-7E327845727E}"/>
              </a:ext>
            </a:extLst>
          </p:cNvPr>
          <p:cNvCxnSpPr>
            <a:cxnSpLocks/>
          </p:cNvCxnSpPr>
          <p:nvPr/>
        </p:nvCxnSpPr>
        <p:spPr>
          <a:xfrm>
            <a:off x="2391098" y="2912534"/>
            <a:ext cx="11733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314761-7986-404B-9409-87007336E521}"/>
              </a:ext>
            </a:extLst>
          </p:cNvPr>
          <p:cNvCxnSpPr>
            <a:cxnSpLocks/>
          </p:cNvCxnSpPr>
          <p:nvPr/>
        </p:nvCxnSpPr>
        <p:spPr>
          <a:xfrm>
            <a:off x="8627534" y="2912534"/>
            <a:ext cx="11733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0BA0DB-66C1-4460-91C1-A632D6FDC59A}"/>
              </a:ext>
            </a:extLst>
          </p:cNvPr>
          <p:cNvCxnSpPr>
            <a:cxnSpLocks/>
          </p:cNvCxnSpPr>
          <p:nvPr/>
        </p:nvCxnSpPr>
        <p:spPr>
          <a:xfrm>
            <a:off x="2391098" y="2903222"/>
            <a:ext cx="0" cy="10718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4DCAAF-72CA-42C9-B8E4-CA4DD0087219}"/>
              </a:ext>
            </a:extLst>
          </p:cNvPr>
          <p:cNvCxnSpPr>
            <a:cxnSpLocks/>
          </p:cNvCxnSpPr>
          <p:nvPr/>
        </p:nvCxnSpPr>
        <p:spPr>
          <a:xfrm>
            <a:off x="9800903" y="2912534"/>
            <a:ext cx="0" cy="10718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42360" y="3322198"/>
            <a:ext cx="5116830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300" spc="-150">
                <a:solidFill>
                  <a:schemeClr val="bg1"/>
                </a:solidFill>
                <a:latin typeface="나눔스퀘어OTF ExtraBold"/>
                <a:ea typeface="나눔스퀘어OTF ExtraBold"/>
              </a:rPr>
              <a:t>NAVIGATION2</a:t>
            </a:r>
            <a:r>
              <a:rPr lang="ko-KR" altLang="en-US" sz="2300" spc="-150">
                <a:solidFill>
                  <a:schemeClr val="bg1"/>
                </a:solidFill>
                <a:latin typeface="나눔스퀘어OTF ExtraBold"/>
                <a:ea typeface="나눔스퀘어OTF ExtraBold"/>
              </a:rPr>
              <a:t> </a:t>
            </a:r>
            <a:r>
              <a:rPr lang="en-US" altLang="ko-KR" sz="2300" spc="-150">
                <a:solidFill>
                  <a:schemeClr val="bg1"/>
                </a:solidFill>
                <a:latin typeface="나눔스퀘어OTF ExtraBold"/>
                <a:ea typeface="나눔스퀘어OTF ExtraBold"/>
              </a:rPr>
              <a:t>with CLOiSim and Gazebo</a:t>
            </a:r>
            <a:endParaRPr lang="en-US" altLang="ko-KR" sz="2300" spc="-150">
              <a:solidFill>
                <a:schemeClr val="bg1"/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33D812-32EC-4629-99A6-77A293DE4E38}"/>
              </a:ext>
            </a:extLst>
          </p:cNvPr>
          <p:cNvSpPr txBox="1"/>
          <p:nvPr/>
        </p:nvSpPr>
        <p:spPr>
          <a:xfrm>
            <a:off x="7243750" y="4117076"/>
            <a:ext cx="2662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ETRI </a:t>
            </a:r>
            <a:r>
              <a:rPr lang="ko-KR" altLang="en-US" sz="15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시각지능연구실 연구연수생</a:t>
            </a:r>
            <a:endParaRPr lang="en-US" altLang="ko-KR" sz="15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변민정</a:t>
            </a:r>
            <a:r>
              <a:rPr lang="en-US" altLang="ko-KR" sz="15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박재선</a:t>
            </a:r>
            <a:endParaRPr lang="en-US" altLang="ko-KR" sz="15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02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48899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Servers-Controllers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4201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local environment representation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에 접근한다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base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가 취할 수 있는 행동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경로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을 계산한다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update iteration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마다 실현가능한 경로를 계산한다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ex)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경로 따라가기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충전소 정박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엘리베이터 타기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장비 인터페이스 활용 등을 위해서 생성될 수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동작의 모듈화 지향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!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모든 컨트롤러 알고리즘을 플러그인으로 만드는 것이 이 프로젝트의 목표이다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=&gt;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연구나 산업에서 활용하기 편함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3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64520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Servers-</a:t>
            </a:r>
            <a:r>
              <a:rPr lang="ko-KR" altLang="en-US" sz="2500" b="1"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2500" b="1">
                <a:latin typeface="나눔스퀘어OTF_ac ExtraBold"/>
                <a:ea typeface="나눔스퀘어OTF_ac ExtraBold"/>
              </a:rPr>
              <a:t>(Recovery)Behaviors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214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fault-tolerant sys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의 중요 개념 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알려지지 않은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system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의 상태를 자동으로 처리하는 것이 목표이다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환경인식에 문제가 있다면 이 문제를 해결하고 로봇을 움직여야 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문제를 해결하지 못했다면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operator(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사람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?)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라도 호출해야 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5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46708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Servers-Smoother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2553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planner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가 찾은 최적의 경로는 현실성이 부족해서 추가적인 작업이 필요하다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급커브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울퉁불퉁한 노면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장애물과 고비용 영역을 돌아가도록 수정한다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플래너마다 스무더를 하나씩 쓰는 것이 도움이 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path --&gt; nav2 smoother --&gt; improved path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27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8" y="609600"/>
            <a:ext cx="6185372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Servers-Waypoint Following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1734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여러 목적지에 도달하기 위해 네비게이션을 사용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지정된 장소에서 특정한 일 수행하는 기능 필요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nav2_waypoint_follower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navigation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보다 한 수준 위고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system autonomy application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보다는 아래이다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43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69922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State Estimation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685" y="3027104"/>
            <a:ext cx="22220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385" y="3605936"/>
            <a:ext cx="15743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1734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Navigation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프로젝트의 중요한 플로우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map --&gt; odom: global positioning system (localization, mapping, SLAM) 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odom --&gt; base link: Odometry: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부드럽고 연속적인 로컬 프레임 제공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70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6" y="609600"/>
            <a:ext cx="4813773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Environmental Representation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685" y="3027104"/>
            <a:ext cx="22220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385" y="3605936"/>
            <a:ext cx="15743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379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로봇이 현실을 인식하는 방법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controller, planner, recovery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가 환경정보를 사용한다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Costmaps and Layers: (=env representation) 2D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그리드로 표현되며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글로벌 경로 수립이나 로컬 제어 연산을 위해 사용됨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Costmap Filters: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map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상에 정보를 추가한 것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(ex.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금지구역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필터 마스크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Other Forms: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환경을 표현하는 방법은 다양하다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경사맵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3D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맵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메쉬 맵 등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https://youtu.be/QB7lOKp3ZDQ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555" y="1916141"/>
            <a:ext cx="1404785" cy="11490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0" spc="-300">
                <a:solidFill>
                  <a:schemeClr val="bg1"/>
                </a:solidFill>
                <a:latin typeface="휴먼둥근헤드라인"/>
                <a:ea typeface="휴먼둥근헤드라인"/>
              </a:rPr>
              <a:t>02</a:t>
            </a:r>
            <a:endParaRPr lang="en-US" altLang="ko-KR" sz="7000" spc="-300"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049" y="3154680"/>
            <a:ext cx="126856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SLAM</a:t>
            </a:r>
            <a:endParaRPr lang="en-US" altLang="ko-KR" sz="30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049" y="3671963"/>
            <a:ext cx="2068666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bg1"/>
                </a:solidFill>
                <a:latin typeface="나눔스퀘어OTF"/>
                <a:ea typeface="나눔스퀘어OTF"/>
              </a:rPr>
              <a:t>:: SLAM</a:t>
            </a:r>
            <a:r>
              <a:rPr lang="ko-KR" altLang="en-US" sz="1500">
                <a:solidFill>
                  <a:schemeClr val="bg1"/>
                </a:solidFill>
                <a:latin typeface="나눔스퀘어OTF"/>
                <a:ea typeface="나눔스퀘어OTF"/>
              </a:rPr>
              <a:t>이란 무엇인가</a:t>
            </a:r>
            <a:r>
              <a:rPr lang="en-US" altLang="ko-KR" sz="1500">
                <a:solidFill>
                  <a:schemeClr val="bg1"/>
                </a:solidFill>
                <a:latin typeface="나눔스퀘어OTF"/>
                <a:ea typeface="나눔스퀘어OTF"/>
              </a:rPr>
              <a:t>?</a:t>
            </a:r>
            <a:endParaRPr lang="en-US" altLang="ko-KR" sz="1500">
              <a:solidFill>
                <a:schemeClr val="bg1"/>
              </a:solidFill>
              <a:latin typeface="나눔스퀘어OTF"/>
              <a:ea typeface="나눔스퀘어OTF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34948" y="3428999"/>
            <a:ext cx="86718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74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394076" y="1696508"/>
            <a:ext cx="5161130" cy="80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18133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SLAM</a:t>
            </a:r>
            <a:r>
              <a:rPr lang="ko-KR" altLang="en-US" sz="2500">
                <a:latin typeface="나눔스퀘어OTF_ac ExtraBold"/>
                <a:ea typeface="나눔스퀘어OTF_ac ExtraBold"/>
              </a:rPr>
              <a:t>이란</a:t>
            </a:r>
            <a:r>
              <a:rPr lang="en-US" altLang="ko-KR" sz="2500">
                <a:latin typeface="나눔스퀘어OTF_ac ExtraBold"/>
                <a:ea typeface="나눔스퀘어OTF_ac ExtraBold"/>
              </a:rPr>
              <a:t>?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5164" y="1305364"/>
            <a:ext cx="3171116" cy="2834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"/>
                <a:ea typeface="나눔스퀘어OTF_ac"/>
              </a:rPr>
              <a:t>Simultaneous Localization and Mapping</a:t>
            </a:r>
            <a:endParaRPr lang="en-US" altLang="ko-KR" sz="1300">
              <a:latin typeface="나눔스퀘어OTF_ac"/>
              <a:ea typeface="나눔스퀘어OTF_a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3024" y="1598096"/>
            <a:ext cx="5483364" cy="28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나눔스퀘어OTF_ac Bold"/>
                <a:ea typeface="나눔스퀘어OTF_ac Bold"/>
              </a:rPr>
              <a:t>로봇이 움직이면서 동시에 자신의 위치와 자신의 주변에 무엇이 있는지 파악하는 것</a:t>
            </a:r>
            <a:r>
              <a:rPr lang="en-US" altLang="ko-KR" sz="1300">
                <a:latin typeface="나눔스퀘어OTF_ac Bold"/>
                <a:ea typeface="나눔스퀘어OTF_ac Bold"/>
              </a:rPr>
              <a:t>.</a:t>
            </a:r>
            <a:endParaRPr lang="en-US" altLang="ko-KR" sz="1300">
              <a:latin typeface="나눔스퀘어OTF_ac Bold"/>
              <a:ea typeface="나눔스퀘어OTF_ac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39941" y="2322408"/>
            <a:ext cx="1180624" cy="285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Localization</a:t>
            </a:r>
            <a:endParaRPr lang="en-US" altLang="ko-KR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3339940" y="2605444"/>
            <a:ext cx="1196579" cy="29122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Mapping</a:t>
            </a:r>
            <a:endParaRPr/>
          </a:p>
        </p:txBody>
      </p:sp>
      <p:sp>
        <p:nvSpPr>
          <p:cNvPr id="32" name="TextBox 29"/>
          <p:cNvSpPr txBox="1"/>
          <p:nvPr/>
        </p:nvSpPr>
        <p:spPr>
          <a:xfrm>
            <a:off x="4637722" y="2322408"/>
            <a:ext cx="1997392" cy="285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/>
              <a:t>: </a:t>
            </a:r>
            <a:r>
              <a:rPr lang="ko-KR" altLang="en-US" sz="1300"/>
              <a:t>로봇의 위치를 추정하는 것</a:t>
            </a:r>
            <a:endParaRPr lang="ko-KR" altLang="en-US" sz="1300"/>
          </a:p>
        </p:txBody>
      </p:sp>
      <p:sp>
        <p:nvSpPr>
          <p:cNvPr id="33" name="TextBox 29"/>
          <p:cNvSpPr txBox="1"/>
          <p:nvPr/>
        </p:nvSpPr>
        <p:spPr>
          <a:xfrm>
            <a:off x="4637722" y="2608289"/>
            <a:ext cx="3140392" cy="285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/>
              <a:t>: </a:t>
            </a:r>
            <a:r>
              <a:rPr lang="ko-KR" altLang="en-US" sz="1300"/>
              <a:t>로봇 주위에 무엇이 있는지 </a:t>
            </a:r>
            <a:r>
              <a:rPr lang="en-US" altLang="ko-KR" sz="1300"/>
              <a:t>Map</a:t>
            </a:r>
            <a:r>
              <a:rPr lang="ko-KR" altLang="en-US" sz="1300"/>
              <a:t>을 만드는 것</a:t>
            </a:r>
            <a:endParaRPr lang="ko-KR" altLang="en-US" sz="1300"/>
          </a:p>
        </p:txBody>
      </p:sp>
      <p:sp>
        <p:nvSpPr>
          <p:cNvPr id="34" name=""/>
          <p:cNvSpPr/>
          <p:nvPr/>
        </p:nvSpPr>
        <p:spPr>
          <a:xfrm>
            <a:off x="7957080" y="2386607"/>
            <a:ext cx="148828" cy="422672"/>
          </a:xfrm>
          <a:prstGeom prst="rightBracket">
            <a:avLst>
              <a:gd name="adj" fmla="val 83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/>
          <a:p>
            <a:pPr lvl="0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8382238" y="2429564"/>
            <a:ext cx="3043951" cy="445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300"/>
              <a:t>의존적 관계 </a:t>
            </a:r>
            <a:r>
              <a:rPr lang="en-US" altLang="ko-KR" sz="1100"/>
              <a:t>(Map</a:t>
            </a:r>
            <a:r>
              <a:rPr lang="ko-KR" altLang="en-US" sz="1100"/>
              <a:t>을 만드려면 위치를 알아야하고</a:t>
            </a:r>
            <a:r>
              <a:rPr lang="en-US" altLang="ko-KR" sz="1100"/>
              <a:t>,</a:t>
            </a:r>
            <a:endParaRPr lang="en-US" altLang="ko-KR" sz="1100"/>
          </a:p>
          <a:p>
            <a:pPr lvl="0">
              <a:defRPr/>
            </a:pPr>
            <a:r>
              <a:rPr lang="ko-KR" altLang="en-US" sz="1100"/>
              <a:t>                       위치를 알기 위해서는 </a:t>
            </a:r>
            <a:r>
              <a:rPr lang="en-US" altLang="ko-KR" sz="1100"/>
              <a:t>Map</a:t>
            </a:r>
            <a:r>
              <a:rPr lang="ko-KR" altLang="en-US" sz="1100"/>
              <a:t>이 필요함</a:t>
            </a:r>
            <a:r>
              <a:rPr lang="en-US" altLang="ko-KR" sz="1100"/>
              <a:t>)</a:t>
            </a:r>
            <a:endParaRPr lang="en-US" altLang="ko-KR" sz="11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81303" y="3220640"/>
            <a:ext cx="4439269" cy="2076739"/>
          </a:xfrm>
          <a:prstGeom prst="rect">
            <a:avLst/>
          </a:prstGeom>
        </p:spPr>
      </p:pic>
      <p:sp>
        <p:nvSpPr>
          <p:cNvPr id="37" name="TextBox 29"/>
          <p:cNvSpPr txBox="1"/>
          <p:nvPr/>
        </p:nvSpPr>
        <p:spPr>
          <a:xfrm>
            <a:off x="3563775" y="5481136"/>
            <a:ext cx="7976716" cy="6796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EX)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로봇 청소기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SLAM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이 없다면 방 안을 무작위로 돌아다니며 바닥을 전부 청소하지 못할 수 있음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                             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SLAM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기술이 탑재되어 있다면 바퀴 회전수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카메라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기타 영상 센서 등으로 필요한 움직임의 양을 파악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                             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3057b9"/>
                </a:solidFill>
                <a:latin typeface="나눔스퀘어OTF_ac"/>
                <a:ea typeface="나눔스퀘어OTF_ac"/>
                <a:cs typeface="나눔스퀘어OTF_ac"/>
              </a:rPr>
              <a:t>→ 카메라와 기타 센서를 동시에 사용하여 주변 환경의 장애물 지도를 생성하고 같은 구역을 다시 청소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3057b9"/>
                </a:solidFill>
                <a:latin typeface="나눔스퀘어OTF_ac"/>
                <a:ea typeface="나눔스퀘어OTF_ac"/>
                <a:cs typeface="나눔스퀘어OTF_ac"/>
              </a:rPr>
              <a:t>X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3057b9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grpSp>
        <p:nvGrpSpPr>
          <p:cNvPr id="4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4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53986" y="1869440"/>
              <a:ext cx="1395702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latin typeface="나눔스퀘어OTF_ac ExtraBold"/>
                  <a:ea typeface="나눔스퀘어OTF_ac ExtraBold"/>
                </a:rPr>
                <a:t>1. Introduction</a:t>
              </a:r>
              <a:endParaRPr lang="ko-KR" altLang="en-US" sz="1300"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0574" y="2448272"/>
              <a:ext cx="2149114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18665" y="3605936"/>
              <a:ext cx="163102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39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40" name="사각형: 둥근 모서리 13"/>
            <p:cNvSpPr/>
            <p:nvPr/>
          </p:nvSpPr>
          <p:spPr>
            <a:xfrm>
              <a:off x="-80265" y="2446852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41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2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chemeClr val="dk1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dk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3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4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80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3659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SLAM</a:t>
            </a:r>
            <a:r>
              <a:rPr lang="ko-KR" altLang="en-US" sz="2500">
                <a:latin typeface="나눔스퀘어OTF_ac ExtraBold"/>
                <a:ea typeface="나눔스퀘어OTF_ac ExtraBold"/>
              </a:rPr>
              <a:t>의 </a:t>
            </a:r>
            <a:r>
              <a:rPr lang="en-US" altLang="ko-KR" sz="2500">
                <a:latin typeface="나눔스퀘어OTF_ac ExtraBold"/>
                <a:ea typeface="나눔스퀘어OTF_ac ExtraBold"/>
              </a:rPr>
              <a:t>‘</a:t>
            </a:r>
            <a:r>
              <a:rPr lang="ko-KR" altLang="en-US" sz="2500">
                <a:latin typeface="나눔스퀘어OTF_ac ExtraBold"/>
                <a:ea typeface="나눔스퀘어OTF_ac ExtraBold"/>
              </a:rPr>
              <a:t>루프 폐쇄 문제</a:t>
            </a:r>
            <a:r>
              <a:rPr lang="en-US" altLang="ko-KR" sz="2500">
                <a:latin typeface="나눔스퀘어OTF_ac ExtraBold"/>
                <a:ea typeface="나눔스퀘어OTF_ac ExtraBold"/>
              </a:rPr>
              <a:t>’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5159" y="1305364"/>
            <a:ext cx="6818006" cy="2834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"/>
                <a:ea typeface="나눔스퀘어OTF_ac"/>
              </a:rPr>
              <a:t>SLAM</a:t>
            </a:r>
            <a:r>
              <a:rPr lang="ko-KR" altLang="en-US" sz="1300">
                <a:latin typeface="나눔스퀘어OTF_ac"/>
                <a:ea typeface="나눔스퀘어OTF_ac"/>
              </a:rPr>
              <a:t>은 실제 응용 분야에서 사용하고 있으나</a:t>
            </a:r>
            <a:r>
              <a:rPr lang="en-US" altLang="ko-KR" sz="1300">
                <a:latin typeface="나눔스퀘어OTF_ac"/>
                <a:ea typeface="나눔스퀘어OTF_ac"/>
              </a:rPr>
              <a:t>,</a:t>
            </a:r>
            <a:r>
              <a:rPr lang="ko-KR" altLang="en-US" sz="1300">
                <a:latin typeface="나눔스퀘어OTF_ac"/>
                <a:ea typeface="나눔스퀘어OTF_ac"/>
              </a:rPr>
              <a:t> 몇 가지의 기술적 문제로 인해 사용이 어려운 측면이 있다</a:t>
            </a:r>
            <a:r>
              <a:rPr lang="en-US" altLang="ko-KR" sz="1300">
                <a:latin typeface="나눔스퀘어OTF_ac"/>
                <a:ea typeface="나눔스퀘어OTF_ac"/>
              </a:rPr>
              <a:t>.</a:t>
            </a:r>
            <a:endParaRPr lang="en-US" altLang="ko-KR" sz="1300">
              <a:latin typeface="나눔스퀘어OTF_ac"/>
              <a:ea typeface="나눔스퀘어OTF_a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3024" y="1936439"/>
            <a:ext cx="5483364" cy="28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 Bold"/>
                <a:ea typeface="나눔스퀘어OTF_ac Bold"/>
              </a:rPr>
              <a:t>[</a:t>
            </a:r>
            <a:r>
              <a:rPr lang="ko-KR" altLang="en-US" sz="1300">
                <a:latin typeface="나눔스퀘어OTF_ac Bold"/>
                <a:ea typeface="나눔스퀘어OTF_ac Bold"/>
              </a:rPr>
              <a:t>루프 폐쇄 문제</a:t>
            </a:r>
            <a:r>
              <a:rPr lang="en-US" altLang="ko-KR" sz="1300">
                <a:latin typeface="나눔스퀘어OTF_ac Bold"/>
                <a:ea typeface="나눔스퀘어OTF_ac Bold"/>
              </a:rPr>
              <a:t>]</a:t>
            </a:r>
            <a:endParaRPr lang="ko-KR" altLang="en-US" sz="1300">
              <a:latin typeface="나눔스퀘어OTF_ac Bold"/>
              <a:ea typeface="나눔스퀘어OTF_ac Bold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4637722" y="1937836"/>
            <a:ext cx="4511993" cy="95585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300">
                <a:solidFill>
                  <a:schemeClr val="tx1"/>
                </a:solidFill>
              </a:rPr>
              <a:t>1)</a:t>
            </a:r>
            <a:r>
              <a:rPr lang="ko-KR" altLang="en-US" sz="1300">
                <a:solidFill>
                  <a:schemeClr val="tx1"/>
                </a:solidFill>
              </a:rPr>
              <a:t> 순차적으로 움직임을 추적하는 과정에서 약간의 오차 범위가 발생</a:t>
            </a:r>
            <a:endParaRPr lang="ko-KR" altLang="en-US" sz="130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300">
                <a:solidFill>
                  <a:schemeClr val="tx1"/>
                </a:solidFill>
              </a:rPr>
              <a:t>2)</a:t>
            </a:r>
            <a:r>
              <a:rPr lang="ko-KR" altLang="en-US" sz="1300">
                <a:solidFill>
                  <a:schemeClr val="tx1"/>
                </a:solidFill>
              </a:rPr>
              <a:t> 시간이 지나며 오차가 누적됨</a:t>
            </a:r>
            <a:endParaRPr lang="ko-KR" altLang="en-US" sz="130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300">
                <a:solidFill>
                  <a:schemeClr val="tx1"/>
                </a:solidFill>
              </a:rPr>
              <a:t>3)</a:t>
            </a:r>
            <a:r>
              <a:rPr lang="ko-KR" altLang="en-US" sz="1300">
                <a:solidFill>
                  <a:schemeClr val="tx1"/>
                </a:solidFill>
              </a:rPr>
              <a:t> 실제 값과 상당한 편차가 발생</a:t>
            </a:r>
            <a:endParaRPr lang="ko-KR" altLang="en-US" sz="130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300">
                <a:solidFill>
                  <a:schemeClr val="tx1"/>
                </a:solidFill>
              </a:rPr>
              <a:t>4)</a:t>
            </a:r>
            <a:r>
              <a:rPr lang="ko-KR" altLang="en-US" sz="1300">
                <a:solidFill>
                  <a:schemeClr val="tx1"/>
                </a:solidFill>
              </a:rPr>
              <a:t> 로봇의 출발점과 종료점이 일치하지 않음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9153658" y="2053233"/>
            <a:ext cx="154781" cy="750094"/>
          </a:xfrm>
          <a:prstGeom prst="rightBracket">
            <a:avLst>
              <a:gd name="adj" fmla="val 83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/>
          <a:p>
            <a:pPr lvl="0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9429989" y="2239063"/>
            <a:ext cx="2177177" cy="416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불가피한 자세 추정 오차</a:t>
            </a:r>
            <a:endParaRPr lang="ko-KR" altLang="en-US" sz="1100"/>
          </a:p>
          <a:p>
            <a:pPr lvl="0">
              <a:defRPr/>
            </a:pPr>
            <a:r>
              <a:rPr lang="ko-KR" altLang="en-US" sz="1100"/>
              <a:t>→ 루프 폐쇄의 감지</a:t>
            </a:r>
            <a:r>
              <a:rPr lang="en-US" altLang="ko-KR" sz="1100"/>
              <a:t>,</a:t>
            </a:r>
            <a:r>
              <a:rPr lang="ko-KR" altLang="en-US" sz="1100"/>
              <a:t> 수정</a:t>
            </a:r>
            <a:r>
              <a:rPr lang="en-US" altLang="ko-KR" sz="1100"/>
              <a:t>/</a:t>
            </a:r>
            <a:r>
              <a:rPr lang="ko-KR" altLang="en-US" sz="1100"/>
              <a:t>상쇄 필요</a:t>
            </a:r>
            <a:endParaRPr lang="ko-KR" altLang="en-US" sz="110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4219" y="3303778"/>
            <a:ext cx="3580826" cy="2392362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2750" y="3293059"/>
            <a:ext cx="3756891" cy="2457925"/>
          </a:xfrm>
          <a:prstGeom prst="rect">
            <a:avLst/>
          </a:prstGeom>
        </p:spPr>
      </p:pic>
      <p:grpSp>
        <p:nvGrpSpPr>
          <p:cNvPr id="40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41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42" name="TextBox 5"/>
            <p:cNvSpPr txBox="1"/>
            <p:nvPr/>
          </p:nvSpPr>
          <p:spPr>
            <a:xfrm>
              <a:off x="1353986" y="1869440"/>
              <a:ext cx="1395702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600574" y="2448272"/>
              <a:ext cx="2149114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4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5" name="TextBox 9"/>
            <p:cNvSpPr txBox="1"/>
            <p:nvPr/>
          </p:nvSpPr>
          <p:spPr>
            <a:xfrm>
              <a:off x="1118665" y="3605936"/>
              <a:ext cx="163102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47" name="사각형: 둥근 모서리 13"/>
            <p:cNvSpPr/>
            <p:nvPr/>
          </p:nvSpPr>
          <p:spPr>
            <a:xfrm>
              <a:off x="-80265" y="2446852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48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0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39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3659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SLAM</a:t>
            </a:r>
            <a:r>
              <a:rPr lang="ko-KR" altLang="en-US" sz="2500">
                <a:latin typeface="나눔스퀘어OTF_ac ExtraBold"/>
                <a:ea typeface="나눔스퀘어OTF_ac ExtraBold"/>
              </a:rPr>
              <a:t>의 </a:t>
            </a:r>
            <a:r>
              <a:rPr lang="en-US" altLang="ko-KR" sz="2500">
                <a:latin typeface="나눔스퀘어OTF_ac ExtraBold"/>
                <a:ea typeface="나눔스퀘어OTF_ac ExtraBold"/>
              </a:rPr>
              <a:t>‘</a:t>
            </a:r>
            <a:r>
              <a:rPr lang="ko-KR" altLang="en-US" sz="2500">
                <a:latin typeface="나눔스퀘어OTF_ac ExtraBold"/>
                <a:ea typeface="나눔스퀘어OTF_ac ExtraBold"/>
              </a:rPr>
              <a:t>루프 폐쇄 문제</a:t>
            </a:r>
            <a:r>
              <a:rPr lang="en-US" altLang="ko-KR" sz="2500">
                <a:latin typeface="나눔스퀘어OTF_ac ExtraBold"/>
                <a:ea typeface="나눔스퀘어OTF_ac ExtraBold"/>
              </a:rPr>
              <a:t>’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5159" y="1305364"/>
            <a:ext cx="1722131" cy="2834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 Bold"/>
                <a:ea typeface="나눔스퀘어OTF_ac Bold"/>
              </a:rPr>
              <a:t>Localization</a:t>
            </a:r>
            <a:r>
              <a:rPr lang="ko-KR" altLang="en-US" sz="1300">
                <a:latin typeface="나눔스퀘어OTF_ac Bold"/>
                <a:ea typeface="나눔스퀘어OTF_ac Bold"/>
              </a:rPr>
              <a:t>의 </a:t>
            </a:r>
            <a:r>
              <a:rPr lang="en-US" altLang="ko-KR" sz="1300">
                <a:latin typeface="나눔스퀘어OTF_ac Bold"/>
                <a:ea typeface="나눔스퀘어OTF_ac Bold"/>
              </a:rPr>
              <a:t>Error</a:t>
            </a:r>
            <a:endParaRPr lang="en-US" altLang="ko-KR" sz="1300">
              <a:latin typeface="나눔스퀘어OTF_ac Bold"/>
              <a:ea typeface="나눔스퀘어OTF_ac Bold"/>
            </a:endParaRPr>
          </a:p>
        </p:txBody>
      </p:sp>
      <p:sp>
        <p:nvSpPr>
          <p:cNvPr id="40" name="TextBox 22"/>
          <p:cNvSpPr txBox="1"/>
          <p:nvPr/>
        </p:nvSpPr>
        <p:spPr>
          <a:xfrm>
            <a:off x="5152300" y="1305364"/>
            <a:ext cx="5521415" cy="5024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300">
                <a:solidFill>
                  <a:schemeClr val="tx1"/>
                </a:solidFill>
              </a:rPr>
              <a:t>1.</a:t>
            </a:r>
            <a:r>
              <a:rPr lang="ko-KR" altLang="en-US" sz="1300">
                <a:solidFill>
                  <a:schemeClr val="tx1"/>
                </a:solidFill>
              </a:rPr>
              <a:t> 로봇이 측정하는 센서</a:t>
            </a:r>
            <a:r>
              <a:rPr lang="en-US" altLang="ko-KR" sz="1300">
                <a:solidFill>
                  <a:schemeClr val="tx1"/>
                </a:solidFill>
              </a:rPr>
              <a:t>(IMU</a:t>
            </a:r>
            <a:r>
              <a:rPr lang="ko-KR" altLang="en-US" sz="1300">
                <a:solidFill>
                  <a:schemeClr val="tx1"/>
                </a:solidFill>
              </a:rPr>
              <a:t> 등</a:t>
            </a:r>
            <a:r>
              <a:rPr lang="en-US" altLang="ko-KR" sz="1300">
                <a:solidFill>
                  <a:schemeClr val="tx1"/>
                </a:solidFill>
              </a:rPr>
              <a:t>)</a:t>
            </a:r>
            <a:r>
              <a:rPr lang="ko-KR" altLang="en-US" sz="1300">
                <a:solidFill>
                  <a:schemeClr val="tx1"/>
                </a:solidFill>
              </a:rPr>
              <a:t>의 </a:t>
            </a:r>
            <a:r>
              <a:rPr lang="en-US" altLang="ko-KR" sz="1300">
                <a:solidFill>
                  <a:schemeClr val="tx1"/>
                </a:solidFill>
              </a:rPr>
              <a:t>Noise</a:t>
            </a:r>
            <a:endParaRPr lang="en-US" altLang="ko-KR" sz="130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300">
                <a:solidFill>
                  <a:schemeClr val="tx1"/>
                </a:solidFill>
              </a:rPr>
              <a:t>2. </a:t>
            </a:r>
            <a:r>
              <a:rPr lang="ko-KR" altLang="en-US" sz="1300">
                <a:solidFill>
                  <a:schemeClr val="tx1"/>
                </a:solidFill>
              </a:rPr>
              <a:t>로봇이 </a:t>
            </a:r>
            <a:r>
              <a:rPr lang="en-US" altLang="ko-KR" sz="1300">
                <a:solidFill>
                  <a:schemeClr val="tx1"/>
                </a:solidFill>
              </a:rPr>
              <a:t>Landmark(</a:t>
            </a:r>
            <a:r>
              <a:rPr lang="ko-KR" altLang="en-US" sz="1300">
                <a:solidFill>
                  <a:schemeClr val="tx1"/>
                </a:solidFill>
              </a:rPr>
              <a:t>특정 지점</a:t>
            </a:r>
            <a:r>
              <a:rPr lang="en-US" altLang="ko-KR" sz="1300">
                <a:solidFill>
                  <a:schemeClr val="tx1"/>
                </a:solidFill>
              </a:rPr>
              <a:t>)</a:t>
            </a:r>
            <a:r>
              <a:rPr lang="ko-KR" altLang="en-US" sz="1300">
                <a:solidFill>
                  <a:schemeClr val="tx1"/>
                </a:solidFill>
              </a:rPr>
              <a:t>를 관찰했을 때 측정 값</a:t>
            </a:r>
            <a:r>
              <a:rPr lang="en-US" altLang="ko-KR" sz="1300">
                <a:solidFill>
                  <a:schemeClr val="tx1"/>
                </a:solidFill>
              </a:rPr>
              <a:t>(Laser, Camera)</a:t>
            </a:r>
            <a:r>
              <a:rPr lang="ko-KR" altLang="en-US" sz="1300">
                <a:solidFill>
                  <a:schemeClr val="tx1"/>
                </a:solidFill>
              </a:rPr>
              <a:t>의 </a:t>
            </a:r>
            <a:r>
              <a:rPr lang="en-US" altLang="ko-KR" sz="1300">
                <a:solidFill>
                  <a:schemeClr val="tx1"/>
                </a:solidFill>
              </a:rPr>
              <a:t>Noise</a:t>
            </a:r>
            <a:endParaRPr lang="en-US" altLang="ko-KR" sz="1300">
              <a:solidFill>
                <a:schemeClr val="tx1"/>
              </a:solidFill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138" y="1977831"/>
            <a:ext cx="8667750" cy="4666404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7675" y="2289370"/>
            <a:ext cx="2515183" cy="1735992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44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45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353986" y="1869440"/>
              <a:ext cx="1395702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7" name="TextBox 6"/>
            <p:cNvSpPr txBox="1"/>
            <p:nvPr/>
          </p:nvSpPr>
          <p:spPr>
            <a:xfrm>
              <a:off x="600574" y="2448272"/>
              <a:ext cx="2149114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8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49" name="TextBox 9"/>
            <p:cNvSpPr txBox="1"/>
            <p:nvPr/>
          </p:nvSpPr>
          <p:spPr>
            <a:xfrm>
              <a:off x="1118665" y="3605936"/>
              <a:ext cx="163102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0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1" name="사각형: 둥근 모서리 13"/>
            <p:cNvSpPr/>
            <p:nvPr/>
          </p:nvSpPr>
          <p:spPr>
            <a:xfrm>
              <a:off x="-80265" y="2446852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2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3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4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5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33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2">
            <a:lumMod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545007C3-F08F-4F67-BE1A-008F1F8F3EC2}"/>
              </a:ext>
            </a:extLst>
          </p:cNvPr>
          <p:cNvSpPr/>
          <p:nvPr/>
        </p:nvSpPr>
        <p:spPr>
          <a:xfrm>
            <a:off x="396240" y="1158240"/>
            <a:ext cx="11399520" cy="569976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14A9F-0272-4972-BFEE-3977F23FD958}"/>
              </a:ext>
            </a:extLst>
          </p:cNvPr>
          <p:cNvSpPr txBox="1"/>
          <p:nvPr/>
        </p:nvSpPr>
        <p:spPr>
          <a:xfrm>
            <a:off x="4027164" y="296466"/>
            <a:ext cx="41376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ko-KR" altLang="en-US" sz="5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645B212-4E27-49AF-A460-51F431BC0492}"/>
              </a:ext>
            </a:extLst>
          </p:cNvPr>
          <p:cNvSpPr/>
          <p:nvPr/>
        </p:nvSpPr>
        <p:spPr>
          <a:xfrm>
            <a:off x="2240280" y="2068516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37735" y="2068516"/>
            <a:ext cx="2754630" cy="3870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latin typeface="나눔스퀘어OTF ExtraBold"/>
                <a:ea typeface="나눔스퀘어OTF ExtraBold"/>
              </a:rPr>
              <a:t>Navigation Concepts</a:t>
            </a:r>
            <a:endParaRPr lang="en-US" altLang="ko-KR" sz="2000">
              <a:latin typeface="나눔스퀘어OTF ExtraBold"/>
              <a:ea typeface="나눔스퀘어OTF Extra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40BA06-D88B-4C34-8F90-BE26383298E7}"/>
              </a:ext>
            </a:extLst>
          </p:cNvPr>
          <p:cNvSpPr/>
          <p:nvPr/>
        </p:nvSpPr>
        <p:spPr>
          <a:xfrm>
            <a:off x="2240271" y="3186908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33085" y="3186908"/>
            <a:ext cx="9163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latin typeface="나눔스퀘어OTF ExtraBold"/>
                <a:ea typeface="나눔스퀘어OTF ExtraBold"/>
              </a:rPr>
              <a:t>SLAM</a:t>
            </a:r>
            <a:endParaRPr lang="en-US" altLang="ko-KR" sz="2000">
              <a:latin typeface="나눔스퀘어OTF ExtraBold"/>
              <a:ea typeface="나눔스퀘어OTF ExtraBold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37B330-F2CF-46BC-B820-49D5A29660F3}"/>
              </a:ext>
            </a:extLst>
          </p:cNvPr>
          <p:cNvSpPr/>
          <p:nvPr/>
        </p:nvSpPr>
        <p:spPr>
          <a:xfrm>
            <a:off x="2236440" y="4238952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37710" y="4238952"/>
            <a:ext cx="3221355" cy="388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latin typeface="나눔스퀘어OTF ExtraBold"/>
                <a:ea typeface="나눔스퀘어OTF ExtraBold"/>
              </a:rPr>
              <a:t>LG</a:t>
            </a:r>
            <a:r>
              <a:rPr lang="ko-KR" altLang="en-US" sz="2000">
                <a:latin typeface="나눔스퀘어OTF ExtraBold"/>
                <a:ea typeface="나눔스퀘어OTF ExtraBold"/>
              </a:rPr>
              <a:t> </a:t>
            </a:r>
            <a:r>
              <a:rPr lang="en-US" altLang="ko-KR" sz="2000">
                <a:latin typeface="나눔스퀘어OTF ExtraBold"/>
                <a:ea typeface="나눔스퀘어OTF ExtraBold"/>
              </a:rPr>
              <a:t>CLOiSim + Navigation</a:t>
            </a:r>
            <a:endParaRPr lang="en-US" altLang="ko-KR" sz="2000">
              <a:latin typeface="나눔스퀘어OTF ExtraBold"/>
              <a:ea typeface="나눔스퀘어OTF ExtraBold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84AD41-DB64-4DA5-B7A7-9EE97E2B3087}"/>
              </a:ext>
            </a:extLst>
          </p:cNvPr>
          <p:cNvSpPr/>
          <p:nvPr/>
        </p:nvSpPr>
        <p:spPr>
          <a:xfrm>
            <a:off x="2236440" y="5324070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728210" y="5324070"/>
            <a:ext cx="2726055" cy="389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latin typeface="나눔스퀘어OTF ExtraBold"/>
                <a:ea typeface="나눔스퀘어OTF ExtraBold"/>
              </a:rPr>
              <a:t>Gazebo + Navigation</a:t>
            </a:r>
            <a:endParaRPr lang="en-US" altLang="ko-KR" sz="2000">
              <a:latin typeface="나눔스퀘어OTF ExtraBold"/>
              <a:ea typeface="나눔스퀘어OTF ExtraBold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DBF32B-6AD5-4AAC-B80B-B20B834F0BB8}"/>
              </a:ext>
            </a:extLst>
          </p:cNvPr>
          <p:cNvGrpSpPr/>
          <p:nvPr/>
        </p:nvGrpSpPr>
        <p:grpSpPr>
          <a:xfrm>
            <a:off x="2029810" y="2000250"/>
            <a:ext cx="556829" cy="501650"/>
            <a:chOff x="2029810" y="2069181"/>
            <a:chExt cx="556829" cy="5016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27E39F5-CABB-45EF-A5AA-C432565D77A2}"/>
                </a:ext>
              </a:extLst>
            </p:cNvPr>
            <p:cNvSpPr/>
            <p:nvPr/>
          </p:nvSpPr>
          <p:spPr>
            <a:xfrm>
              <a:off x="2057400" y="2069181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C01A7-2B5B-4923-B5A0-76D22B3F20C4}"/>
                </a:ext>
              </a:extLst>
            </p:cNvPr>
            <p:cNvSpPr txBox="1"/>
            <p:nvPr/>
          </p:nvSpPr>
          <p:spPr>
            <a:xfrm>
              <a:off x="2029810" y="2122684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01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EB69E20-AEEB-447E-8CC9-34258548E8BA}"/>
              </a:ext>
            </a:extLst>
          </p:cNvPr>
          <p:cNvGrpSpPr/>
          <p:nvPr/>
        </p:nvGrpSpPr>
        <p:grpSpPr>
          <a:xfrm>
            <a:off x="2029808" y="3131058"/>
            <a:ext cx="556829" cy="501650"/>
            <a:chOff x="2029808" y="3131058"/>
            <a:chExt cx="556829" cy="50165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7A92B2-149E-4A73-A469-00DBFD64171F}"/>
                </a:ext>
              </a:extLst>
            </p:cNvPr>
            <p:cNvSpPr/>
            <p:nvPr/>
          </p:nvSpPr>
          <p:spPr>
            <a:xfrm>
              <a:off x="2057399" y="3131058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EE2EF0-111E-4D0E-AFA3-F0B6252FA205}"/>
                </a:ext>
              </a:extLst>
            </p:cNvPr>
            <p:cNvSpPr txBox="1"/>
            <p:nvPr/>
          </p:nvSpPr>
          <p:spPr>
            <a:xfrm>
              <a:off x="2029808" y="3184096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02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29F801F-3D17-4B1E-8CAF-867BA754A803}"/>
              </a:ext>
            </a:extLst>
          </p:cNvPr>
          <p:cNvGrpSpPr/>
          <p:nvPr/>
        </p:nvGrpSpPr>
        <p:grpSpPr>
          <a:xfrm>
            <a:off x="2029808" y="4185976"/>
            <a:ext cx="556829" cy="501650"/>
            <a:chOff x="2029808" y="4185976"/>
            <a:chExt cx="556829" cy="50165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5C0B2E-B384-4047-8963-C4A51A895792}"/>
                </a:ext>
              </a:extLst>
            </p:cNvPr>
            <p:cNvSpPr/>
            <p:nvPr/>
          </p:nvSpPr>
          <p:spPr>
            <a:xfrm>
              <a:off x="2057399" y="4185976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BBF20-FC3D-474F-8FB0-8CDDC474B43F}"/>
                </a:ext>
              </a:extLst>
            </p:cNvPr>
            <p:cNvSpPr txBox="1"/>
            <p:nvPr/>
          </p:nvSpPr>
          <p:spPr>
            <a:xfrm>
              <a:off x="2029808" y="4235486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03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D4FB40-2F2A-4B2A-8180-72D42F0BF69A}"/>
              </a:ext>
            </a:extLst>
          </p:cNvPr>
          <p:cNvGrpSpPr/>
          <p:nvPr/>
        </p:nvGrpSpPr>
        <p:grpSpPr>
          <a:xfrm>
            <a:off x="2029808" y="5271163"/>
            <a:ext cx="556829" cy="501650"/>
            <a:chOff x="2029808" y="5271163"/>
            <a:chExt cx="556829" cy="50165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30DEB6A-8EC1-4D26-970C-56C7E50C4B03}"/>
                </a:ext>
              </a:extLst>
            </p:cNvPr>
            <p:cNvSpPr/>
            <p:nvPr/>
          </p:nvSpPr>
          <p:spPr>
            <a:xfrm>
              <a:off x="2057400" y="5271163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FEE6DD-D0B7-456D-93EC-0A11AE41D82D}"/>
                </a:ext>
              </a:extLst>
            </p:cNvPr>
            <p:cNvSpPr txBox="1"/>
            <p:nvPr/>
          </p:nvSpPr>
          <p:spPr>
            <a:xfrm>
              <a:off x="2029808" y="5335325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04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42510" y="2487964"/>
            <a:ext cx="2678430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500">
                <a:latin typeface="나눔스퀘어OTF"/>
                <a:ea typeface="나눔스퀘어OTF"/>
              </a:rPr>
              <a:t>:: Nav2 Implemented by ROS</a:t>
            </a:r>
            <a:endParaRPr lang="en-US" altLang="ko-KR" sz="1500">
              <a:latin typeface="나눔스퀘어OTF"/>
              <a:ea typeface="나눔스퀘어OTF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9210" y="3606356"/>
            <a:ext cx="2068830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500">
                <a:latin typeface="나눔스퀘어OTF"/>
                <a:ea typeface="나눔스퀘어OTF"/>
              </a:rPr>
              <a:t>:: SLAM</a:t>
            </a:r>
            <a:r>
              <a:rPr lang="ko-KR" altLang="en-US" sz="1500">
                <a:latin typeface="나눔스퀘어OTF"/>
                <a:ea typeface="나눔스퀘어OTF"/>
              </a:rPr>
              <a:t>이란 무엇인가</a:t>
            </a:r>
            <a:r>
              <a:rPr lang="en-US" altLang="ko-KR" sz="1500">
                <a:latin typeface="나눔스퀘어OTF"/>
                <a:ea typeface="나눔스퀘어OTF"/>
              </a:rPr>
              <a:t>?</a:t>
            </a:r>
            <a:endParaRPr lang="en-US" altLang="ko-KR" sz="1500">
              <a:latin typeface="나눔스퀘어OTF"/>
              <a:ea typeface="나눔스퀘어OTF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0035" y="4658400"/>
            <a:ext cx="4050030" cy="31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500">
                <a:latin typeface="나눔스퀘어OTF"/>
                <a:ea typeface="나눔스퀘어OTF"/>
              </a:rPr>
              <a:t>:: LG </a:t>
            </a:r>
            <a:r>
              <a:rPr lang="ko-KR" altLang="en-US" sz="1500">
                <a:latin typeface="나눔스퀘어OTF"/>
                <a:ea typeface="나눔스퀘어OTF"/>
              </a:rPr>
              <a:t>전자의 시뮬레이터에서 </a:t>
            </a:r>
            <a:r>
              <a:rPr lang="en-US" altLang="ko-KR" sz="1500">
                <a:latin typeface="나눔스퀘어OTF"/>
                <a:ea typeface="나눔스퀘어OTF"/>
              </a:rPr>
              <a:t>Nav2 </a:t>
            </a:r>
            <a:r>
              <a:rPr lang="ko-KR" altLang="en-US" sz="1500">
                <a:latin typeface="나눔스퀘어OTF"/>
                <a:ea typeface="나눔스퀘어OTF"/>
              </a:rPr>
              <a:t>적용예제 수행</a:t>
            </a:r>
            <a:endParaRPr lang="ko-KR" altLang="en-US" sz="1500">
              <a:latin typeface="나눔스퀘어OTF"/>
              <a:ea typeface="나눔스퀘어OTF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37710" y="5743520"/>
            <a:ext cx="3164204" cy="312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500">
                <a:latin typeface="나눔스퀘어OTF"/>
                <a:ea typeface="나눔스퀘어OTF"/>
              </a:rPr>
              <a:t>:: Gazebo </a:t>
            </a:r>
            <a:r>
              <a:rPr lang="ko-KR" altLang="en-US" sz="1500">
                <a:latin typeface="나눔스퀘어OTF"/>
                <a:ea typeface="나눔스퀘어OTF"/>
              </a:rPr>
              <a:t>시뮬레이터에서 </a:t>
            </a:r>
            <a:r>
              <a:rPr lang="en-US" altLang="ko-KR" sz="1500">
                <a:latin typeface="나눔스퀘어OTF"/>
                <a:ea typeface="나눔스퀘어OTF"/>
              </a:rPr>
              <a:t>Nav2 </a:t>
            </a:r>
            <a:r>
              <a:rPr lang="ko-KR" altLang="en-US" sz="1500">
                <a:latin typeface="나눔스퀘어OTF"/>
                <a:ea typeface="나눔스퀘어OTF"/>
              </a:rPr>
              <a:t>수행</a:t>
            </a:r>
            <a:endParaRPr lang="en-US" altLang="ko-KR" sz="1500">
              <a:latin typeface="나눔스퀘어OTF"/>
              <a:ea typeface="나눔스퀘어OTF"/>
            </a:endParaRPr>
          </a:p>
        </p:txBody>
      </p:sp>
    </p:spTree>
    <p:extLst>
      <p:ext uri="{BB962C8B-B14F-4D97-AF65-F5344CB8AC3E}">
        <p14:creationId xmlns:p14="http://schemas.microsoft.com/office/powerpoint/2010/main" val="158395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555" y="1916141"/>
            <a:ext cx="1404785" cy="11490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0" spc="-300">
                <a:solidFill>
                  <a:schemeClr val="bg1"/>
                </a:solidFill>
                <a:latin typeface="휴먼둥근헤드라인"/>
                <a:ea typeface="휴먼둥근헤드라인"/>
              </a:rPr>
              <a:t>03</a:t>
            </a:r>
            <a:endParaRPr lang="en-US" altLang="ko-KR" sz="7000" spc="-300"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049" y="3154680"/>
            <a:ext cx="458326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LG CLOiSim + Navigation</a:t>
            </a:r>
            <a:endParaRPr lang="en-US" altLang="ko-KR" sz="30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554" y="3655954"/>
            <a:ext cx="4097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>
                <a:solidFill>
                  <a:schemeClr val="bg1"/>
                </a:solidFill>
                <a:latin typeface="나눔스퀘어OTF"/>
                <a:ea typeface="나눔스퀘어OTF"/>
              </a:rPr>
              <a:t>:: LG 전자의 시뮬레이터에 Nav2 적용예제 수행</a:t>
            </a:r>
            <a:endParaRPr lang="en-US" altLang="ko-KR" sz="1500">
              <a:solidFill>
                <a:schemeClr val="bg1"/>
              </a:solidFill>
              <a:latin typeface="나눔스퀘어OTF"/>
              <a:ea typeface="나눔스퀘어OTF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5568315" y="3429001"/>
            <a:ext cx="5338445" cy="26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4369" y="609600"/>
            <a:ext cx="750934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CLOiSim (</a:t>
            </a:r>
            <a:r>
              <a:rPr lang="EN-US" altLang="en-US" sz="2500" b="1">
                <a:latin typeface="나눔스퀘어OTF_ac ExtraBold"/>
                <a:ea typeface="나눔스퀘어OTF_ac ExtraBold"/>
              </a:rPr>
              <a:t>https://github.com/lge-ros2/cloisim</a:t>
            </a:r>
            <a:r>
              <a:rPr lang="en-US" altLang="ko-KR" sz="2500" b="1">
                <a:latin typeface="나눔스퀘어OTF_ac ExtraBold"/>
                <a:ea typeface="나눔스퀘어OTF_ac ExtraBold"/>
              </a:rPr>
              <a:t>)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4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사각형: 둥근 모서리 13"/>
            <p:cNvSpPr/>
            <p:nvPr/>
          </p:nvSpPr>
          <p:spPr>
            <a:xfrm>
              <a:off x="-80265" y="3008355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lt1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lt1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dk1"/>
                  </a:solidFill>
                  <a:latin typeface="나눔스퀘어OTF_ac ExtraBold"/>
                  <a:ea typeface="나눔스퀘어OTF_ac ExtraBold"/>
                </a:rPr>
                <a:t>3.</a:t>
              </a:r>
              <a:r>
                <a:rPr lang="ko-KR" altLang="en-US" sz="1300">
                  <a:solidFill>
                    <a:schemeClr val="dk1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lang="en-US" altLang="ko-KR" sz="1300">
                  <a:solidFill>
                    <a:schemeClr val="dk1"/>
                  </a:solidFill>
                  <a:latin typeface="나눔스퀘어OTF_ac ExtraBold"/>
                  <a:ea typeface="나눔스퀘어OTF_ac ExtraBold"/>
                </a:rPr>
                <a:t>LG CLOiSim + Navigation</a:t>
              </a:r>
              <a:endPara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19349" y="3550602"/>
            <a:ext cx="8217674" cy="296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LG전자에서 공개한 멀티 로봇 시뮬레이터이다. </a:t>
            </a:r>
            <a:endParaRPr lang="EN-US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Unity 3D기반으로 만들어졌으며 복잡한 멀티 로봇을 다루는 데 있어서 Gazebo보다 낫다고 주장한다. </a:t>
            </a:r>
            <a:endParaRPr lang="EN-US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시뮬레이터는 Unity를 사용하여 C#환경에서 개발되었으며 3D 모델은 SDF 파일로부터 읽는다. </a:t>
            </a:r>
            <a:endParaRPr lang="EN-US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ROS2와 통신하며 모델을 제어할 수 있다. 현재(2022.08) 버전 3까지 나왔으나 안정된 버전인 2.7.7을 사용했다.</a:t>
            </a:r>
            <a:endParaRPr lang="EN-US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pic>
        <p:nvPicPr>
          <p:cNvPr id="16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866556" y="1336081"/>
            <a:ext cx="5400040" cy="219697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40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47074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>
                <a:latin typeface="나눔스퀘어OTF_ac ExtraBold"/>
                <a:ea typeface="나눔스퀘어OTF_ac ExtraBold"/>
              </a:rPr>
              <a:t>기본으로 제공되는 월드</a:t>
            </a:r>
            <a:endParaRPr lang="ko-KR" altLang="en-US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3008355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485" y="3027104"/>
            <a:ext cx="22982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3.</a:t>
            </a:r>
            <a:r>
              <a:rPr lang="ko-KR" altLang="en-US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LG CLOiSim + Navigation</a:t>
            </a:r>
            <a:endParaRPr lang="en-US" altLang="ko-KR" sz="1300">
              <a:solidFill>
                <a:schemeClr val="dk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385" y="3605936"/>
            <a:ext cx="15743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1344" y="1277408"/>
            <a:ext cx="8217674" cy="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LG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서초 사옥 지하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1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층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동적 장애물 유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무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102656" y="4198247"/>
            <a:ext cx="16310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9895" y="3063158"/>
            <a:ext cx="4163261" cy="2615488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2484" y="3116605"/>
            <a:ext cx="4414700" cy="2616281"/>
          </a:xfrm>
          <a:prstGeom prst="rect">
            <a:avLst/>
          </a:prstGeom>
        </p:spPr>
      </p:pic>
      <p:grpSp>
        <p:nvGrpSpPr>
          <p:cNvPr id="21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22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3" name="사각형: 둥근 모서리 13"/>
            <p:cNvSpPr/>
            <p:nvPr/>
          </p:nvSpPr>
          <p:spPr>
            <a:xfrm>
              <a:off x="-80265" y="3008355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3.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LG CLOiSim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7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1467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>
                <a:latin typeface="나눔스퀘어OTF_ac ExtraBold"/>
                <a:ea typeface="나눔스퀘어OTF_ac ExtraBold"/>
              </a:rPr>
              <a:t>로봇 움직이기</a:t>
            </a:r>
            <a:endParaRPr lang="ko-KR" altLang="en-US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3008355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485" y="3027104"/>
            <a:ext cx="22982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3.</a:t>
            </a:r>
            <a:r>
              <a:rPr lang="ko-KR" altLang="en-US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LG CLOiSim + Navigation</a:t>
            </a:r>
            <a:endParaRPr lang="en-US" altLang="ko-KR" sz="1300">
              <a:solidFill>
                <a:schemeClr val="dk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385" y="3605936"/>
            <a:ext cx="15743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1344" y="1277408"/>
            <a:ext cx="8217674" cy="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102656" y="4198247"/>
            <a:ext cx="16310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3614" y="2044349"/>
            <a:ext cx="9118386" cy="3308086"/>
          </a:xfrm>
          <a:prstGeom prst="rect">
            <a:avLst/>
          </a:prstGeom>
        </p:spPr>
      </p:pic>
      <p:grpSp>
        <p:nvGrpSpPr>
          <p:cNvPr id="20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21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2" name="사각형: 둥근 모서리 13"/>
            <p:cNvSpPr/>
            <p:nvPr/>
          </p:nvSpPr>
          <p:spPr>
            <a:xfrm>
              <a:off x="-80265" y="3008355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3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5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3.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LG CLOiSim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6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20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197532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SLAM Error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3008355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485" y="3027104"/>
            <a:ext cx="22982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3.</a:t>
            </a:r>
            <a:r>
              <a:rPr lang="ko-KR" altLang="en-US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1300">
                <a:solidFill>
                  <a:schemeClr val="dk1"/>
                </a:solidFill>
                <a:latin typeface="나눔스퀘어OTF_ac ExtraBold"/>
                <a:ea typeface="나눔스퀘어OTF_ac ExtraBold"/>
              </a:rPr>
              <a:t>LG CLOiSim + Navigation</a:t>
            </a:r>
            <a:endParaRPr lang="en-US" altLang="ko-KR" sz="1300">
              <a:solidFill>
                <a:schemeClr val="dk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385" y="3605936"/>
            <a:ext cx="15743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1344" y="1277408"/>
            <a:ext cx="8217674" cy="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v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102656" y="4198247"/>
            <a:ext cx="16310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9492" y="1178058"/>
            <a:ext cx="5484905" cy="3583565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72718" y="2676284"/>
            <a:ext cx="1714588" cy="1073205"/>
          </a:xfrm>
          <a:prstGeom prst="rect">
            <a:avLst/>
          </a:prstGeom>
        </p:spPr>
      </p:pic>
      <p:grpSp>
        <p:nvGrpSpPr>
          <p:cNvPr id="23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24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5" name="사각형: 둥근 모서리 13"/>
            <p:cNvSpPr/>
            <p:nvPr/>
          </p:nvSpPr>
          <p:spPr>
            <a:xfrm>
              <a:off x="-80265" y="3008355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7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8" name="TextBox 7"/>
            <p:cNvSpPr txBox="1"/>
            <p:nvPr/>
          </p:nvSpPr>
          <p:spPr>
            <a:xfrm>
              <a:off x="384810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3.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LG CLOiSim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9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37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555" y="1916141"/>
            <a:ext cx="1404785" cy="11490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0" spc="-300">
                <a:solidFill>
                  <a:schemeClr val="bg1"/>
                </a:solidFill>
                <a:latin typeface="휴먼둥근헤드라인"/>
                <a:ea typeface="휴먼둥근헤드라인"/>
              </a:rPr>
              <a:t>04</a:t>
            </a:r>
            <a:endParaRPr lang="en-US" altLang="ko-KR" sz="7000" spc="-300"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047" y="3154680"/>
            <a:ext cx="422131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Gazebo + Navigation2</a:t>
            </a:r>
            <a:endParaRPr lang="en-US" altLang="ko-KR" sz="30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049" y="3671963"/>
            <a:ext cx="1020916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bg1"/>
                </a:solidFill>
                <a:latin typeface="나눔스퀘어OTF"/>
                <a:ea typeface="나눔스퀘어OTF"/>
              </a:rPr>
              <a:t>:: Gazebo</a:t>
            </a:r>
            <a:endParaRPr lang="en-US" altLang="ko-KR" sz="1500">
              <a:solidFill>
                <a:schemeClr val="bg1"/>
              </a:solidFill>
              <a:latin typeface="나눔스퀘어OTF"/>
              <a:ea typeface="나눔스퀘어OTF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217802" y="3428999"/>
            <a:ext cx="56889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9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4369" y="609600"/>
            <a:ext cx="292782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Gazebo + CLOiBot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5164" y="1305364"/>
            <a:ext cx="3150876" cy="2834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"/>
                <a:ea typeface="나눔스퀘어OTF_ac"/>
              </a:rPr>
              <a:t>Gazebo</a:t>
            </a:r>
            <a:r>
              <a:rPr lang="ko-KR" altLang="en-US" sz="1300">
                <a:latin typeface="나눔스퀘어OTF_ac"/>
                <a:ea typeface="나눔스퀘어OTF_ac"/>
              </a:rPr>
              <a:t> 시뮬레이터에 </a:t>
            </a:r>
            <a:r>
              <a:rPr lang="en-US" altLang="ko-KR" sz="1300">
                <a:latin typeface="나눔스퀘어OTF_ac"/>
                <a:ea typeface="나눔스퀘어OTF_ac"/>
              </a:rPr>
              <a:t>CLOi </a:t>
            </a:r>
            <a:r>
              <a:rPr lang="ko-KR" altLang="en-US" sz="1300">
                <a:latin typeface="나눔스퀘어OTF_ac"/>
                <a:ea typeface="나눔스퀘어OTF_ac"/>
              </a:rPr>
              <a:t>로봇을 포팅하면</a:t>
            </a:r>
            <a:r>
              <a:rPr lang="en-US" altLang="ko-KR" sz="1300">
                <a:latin typeface="나눔스퀘어OTF_ac"/>
                <a:ea typeface="나눔스퀘어OTF_ac"/>
              </a:rPr>
              <a:t>,</a:t>
            </a:r>
            <a:endParaRPr lang="en-US" altLang="ko-KR" sz="1300">
              <a:latin typeface="나눔스퀘어OTF_ac"/>
              <a:ea typeface="나눔스퀘어OTF_ac"/>
            </a:endParaRPr>
          </a:p>
        </p:txBody>
      </p:sp>
      <p:pic>
        <p:nvPicPr>
          <p:cNvPr id="38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327092" y="1702594"/>
            <a:ext cx="4632940" cy="28965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r="1370"/>
          <a:stretch>
            <a:fillRect/>
          </a:stretch>
        </p:blipFill>
        <p:spPr>
          <a:xfrm>
            <a:off x="8353061" y="285749"/>
            <a:ext cx="2851974" cy="333656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56637" y="3605212"/>
            <a:ext cx="2854614" cy="3135309"/>
          </a:xfrm>
          <a:prstGeom prst="rect">
            <a:avLst/>
          </a:prstGeom>
        </p:spPr>
      </p:pic>
      <p:sp>
        <p:nvSpPr>
          <p:cNvPr id="41" name="TextBox 22"/>
          <p:cNvSpPr txBox="1"/>
          <p:nvPr/>
        </p:nvSpPr>
        <p:spPr>
          <a:xfrm>
            <a:off x="3335291" y="4841520"/>
            <a:ext cx="4842761" cy="5096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오류 발생하는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libMicomPlugin, libElevatorSystem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삭제하고 실행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→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Gazebo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실행은 가능하지만 바퀴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개에서 강한 흔들림 현상 발생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4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latin typeface="나눔스퀘어OTF_ac ExtraBold"/>
                  <a:ea typeface="나눔스퀘어OTF_ac ExtraBold"/>
                </a:rPr>
                <a:t>1. Introduction</a:t>
              </a:r>
              <a:endParaRPr lang="ko-KR" altLang="en-US" sz="1300"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lang="ko-KR" altLang="en-US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42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43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44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45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46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47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chemeClr val="lt1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chemeClr val="lt1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chemeClr val="lt1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48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720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3278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Gazebo + TurtleBot3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5164" y="1305364"/>
            <a:ext cx="3893826" cy="2834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나눔스퀘어OTF_ac"/>
                <a:ea typeface="나눔스퀘어OTF_ac"/>
              </a:rPr>
              <a:t>TurtleBot3</a:t>
            </a:r>
            <a:r>
              <a:rPr lang="ko-KR" altLang="en-US" sz="1300">
                <a:latin typeface="나눔스퀘어OTF_ac"/>
                <a:ea typeface="나눔스퀘어OTF_ac"/>
              </a:rPr>
              <a:t>은 </a:t>
            </a:r>
            <a:r>
              <a:rPr lang="en-US" altLang="ko-KR" sz="1300">
                <a:latin typeface="나눔스퀘어OTF_ac"/>
                <a:ea typeface="나눔스퀘어OTF_ac"/>
              </a:rPr>
              <a:t>Burger, Waffle</a:t>
            </a:r>
            <a:r>
              <a:rPr lang="ko-KR" altLang="en-US" sz="1300">
                <a:latin typeface="나눔스퀘어OTF_ac"/>
                <a:ea typeface="나눔스퀘어OTF_ac"/>
              </a:rPr>
              <a:t> 두 가지 모델을 제공한다</a:t>
            </a:r>
            <a:r>
              <a:rPr lang="en-US" altLang="ko-KR" sz="1300">
                <a:latin typeface="나눔스퀘어OTF_ac"/>
                <a:ea typeface="나눔스퀘어OTF_ac"/>
              </a:rPr>
              <a:t>.</a:t>
            </a:r>
            <a:endParaRPr lang="en-US" altLang="ko-KR" sz="1300">
              <a:latin typeface="나눔스퀘어OTF_ac"/>
              <a:ea typeface="나눔스퀘어OTF_ac"/>
            </a:endParaRPr>
          </a:p>
        </p:txBody>
      </p:sp>
      <p:pic>
        <p:nvPicPr>
          <p:cNvPr id="46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184921" y="1625203"/>
            <a:ext cx="5107940" cy="14691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411141" y="3303984"/>
            <a:ext cx="4955540" cy="31342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054452" y="3305174"/>
            <a:ext cx="4955540" cy="313423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9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50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1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2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3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4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55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56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57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58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59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0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1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035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3278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Gazebo + TurtleBot3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3335291" y="1817332"/>
            <a:ext cx="8319386" cy="5096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Burger Model vs Waffle Model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Waffle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은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Gazebo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에서 전면 카메라 확인이 가능하고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선속도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(linear velocity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가 빨라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navigation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에 유리하다고 판단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pic>
        <p:nvPicPr>
          <p:cNvPr id="49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393280" y="2536031"/>
            <a:ext cx="4145914" cy="2300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592615" y="2530077"/>
            <a:ext cx="4145914" cy="230079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51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52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3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4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5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6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57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58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59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0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1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2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3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405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8039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TurtleBot3 SLAM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3335291" y="1335129"/>
            <a:ext cx="8319386" cy="50129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Cartographer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SLAM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작업의 하나로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시뮬레이션 환경에서 받은 센서를 통해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RVIZ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에서 지도를 생성하게 만들어주는 라이브러리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pic>
        <p:nvPicPr>
          <p:cNvPr id="51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417094" y="1880552"/>
            <a:ext cx="7104618" cy="4439931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52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53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4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5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6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7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58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59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0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1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2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3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4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28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555" y="1916141"/>
            <a:ext cx="1404785" cy="11490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000" spc="-300">
                <a:solidFill>
                  <a:schemeClr val="bg1"/>
                </a:solidFill>
                <a:latin typeface="휴먼둥근헤드라인"/>
                <a:ea typeface="휴먼둥근헤드라인"/>
              </a:rPr>
              <a:t>01</a:t>
            </a:r>
            <a:endParaRPr lang="en-US" altLang="ko-KR" sz="7000" spc="-300"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049" y="3154680"/>
            <a:ext cx="372601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Navigation Concepts</a:t>
            </a:r>
            <a:endParaRPr lang="en-US" altLang="ko-KR" sz="30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035" y="3671963"/>
            <a:ext cx="2687955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500">
                <a:solidFill>
                  <a:schemeClr val="bg1"/>
                </a:solidFill>
                <a:latin typeface="나눔스퀘어OTF"/>
                <a:ea typeface="나눔스퀘어OTF"/>
              </a:rPr>
              <a:t>:: Nav2 implemented by ROS</a:t>
            </a:r>
            <a:endParaRPr lang="en-US" altLang="ko-KR" sz="1500">
              <a:solidFill>
                <a:schemeClr val="bg1"/>
              </a:solidFill>
              <a:latin typeface="나눔스퀘어OTF"/>
              <a:ea typeface="나눔스퀘어OTF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4896569" y="3429001"/>
            <a:ext cx="6010191" cy="26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8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471047" y="1681162"/>
            <a:ext cx="5342493" cy="3176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8039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TurtleBot3 SLAM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3335291" y="1335129"/>
            <a:ext cx="8319386" cy="2822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Cartographer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 작업을 순차적으로 수행하여 지도가 점차 완성되어 가는 모습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pic>
        <p:nvPicPr>
          <p:cNvPr id="5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89922" y="1678780"/>
            <a:ext cx="2456180" cy="31771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2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423047" y="1673732"/>
            <a:ext cx="2456180" cy="31771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6" name="TextBox 22"/>
          <p:cNvSpPr txBox="1"/>
          <p:nvPr/>
        </p:nvSpPr>
        <p:spPr>
          <a:xfrm>
            <a:off x="3335291" y="5079645"/>
            <a:ext cx="8319386" cy="3191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b21010"/>
                </a:solidFill>
                <a:latin typeface="나눔스퀘어OTF_ac"/>
                <a:ea typeface="나눔스퀘어OTF_ac"/>
                <a:cs typeface="나눔스퀘어OTF_ac"/>
              </a:rPr>
              <a:t>※ 루프 폐쇄 문제로 인해 지도에 큰 편차가 발생하여 지도를 완성하지 못하였음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b21010"/>
                </a:solidFill>
                <a:latin typeface="나눔스퀘어OTF_ac"/>
                <a:ea typeface="나눔스퀘어OTF_ac"/>
                <a:cs typeface="나눔스퀘어OTF_ac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b21010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grpSp>
        <p:nvGrpSpPr>
          <p:cNvPr id="57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58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9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60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61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62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63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64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5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6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7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8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9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8039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TurtleBot3 SLAM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3335291" y="1335129"/>
            <a:ext cx="8319386" cy="2822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SVL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에서 제공하는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MAP File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을 이용                    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→ 지도와 실제 환경의 편차가 존재하는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Map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이라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Navigation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이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b21010"/>
                </a:solidFill>
                <a:latin typeface="나눔스퀘어OTF_ac"/>
                <a:ea typeface="나눔스퀘어OTF_ac"/>
                <a:cs typeface="나눔스퀘어OTF_ac"/>
              </a:rPr>
              <a:t>부정확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b21010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pic>
        <p:nvPicPr>
          <p:cNvPr id="5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434952" y="1791890"/>
            <a:ext cx="7944007" cy="447568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58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59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60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61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62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63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64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65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6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67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8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9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70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19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5945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나눔스퀘어OTF_ac ExtraBold"/>
                <a:ea typeface="나눔스퀘어OTF_ac ExtraBold"/>
              </a:rPr>
              <a:t>TurtleBot3 Navigation</a:t>
            </a:r>
            <a:endParaRPr lang="en-US" altLang="ko-KR" sz="2500">
              <a:latin typeface="나눔스퀘어OTF_ac ExtraBold"/>
              <a:ea typeface="나눔스퀘어OTF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7310" y="1869440"/>
            <a:ext cx="14123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latin typeface="나눔스퀘어OTF_ac ExtraBold"/>
                <a:ea typeface="나눔스퀘어OTF_ac ExtraBold"/>
              </a:rPr>
              <a:t>1. Introduction</a:t>
            </a:r>
            <a:endParaRPr lang="ko-KR" altLang="en-US" sz="1300"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3335291" y="1335129"/>
            <a:ext cx="8319386" cy="2822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SVL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에서 제공하는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MAP File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을 이용                    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→ 지도와 실제 환경의 편차가 존재하는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Map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이라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Navigation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"/>
                <a:ea typeface="나눔스퀘어OTF_ac"/>
                <a:cs typeface="나눔스퀘어OTF_ac"/>
              </a:rPr>
              <a:t>이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b21010"/>
                </a:solidFill>
                <a:latin typeface="나눔스퀘어OTF_ac"/>
                <a:ea typeface="나눔스퀘어OTF_ac"/>
                <a:cs typeface="나눔스퀘어OTF_ac"/>
              </a:rPr>
              <a:t>부정확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b21010"/>
              </a:solidFill>
              <a:latin typeface="나눔스퀘어OTF_ac"/>
              <a:ea typeface="나눔스퀘어OTF_ac"/>
              <a:cs typeface="나눔스퀘어OTF_ac"/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-68283" y="609600"/>
            <a:ext cx="3024844" cy="6248400"/>
            <a:chOff x="-68283" y="609600"/>
            <a:chExt cx="3024844" cy="6248400"/>
          </a:xfrm>
        </p:grpSpPr>
        <p:sp>
          <p:nvSpPr>
            <p:cNvPr id="50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51" name="TextBox 5"/>
            <p:cNvSpPr txBox="1"/>
            <p:nvPr/>
          </p:nvSpPr>
          <p:spPr>
            <a:xfrm>
              <a:off x="1337310" y="1869440"/>
              <a:ext cx="14123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Introduction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2" name="TextBox 6"/>
            <p:cNvSpPr txBox="1"/>
            <p:nvPr/>
          </p:nvSpPr>
          <p:spPr>
            <a:xfrm>
              <a:off x="584835" y="2448272"/>
              <a:ext cx="21648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Features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3" name="TextBox 7"/>
            <p:cNvSpPr txBox="1"/>
            <p:nvPr/>
          </p:nvSpPr>
          <p:spPr>
            <a:xfrm>
              <a:off x="346530" y="3027104"/>
              <a:ext cx="240315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Comparison of Simulator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54" name="TextBox 9"/>
            <p:cNvSpPr txBox="1"/>
            <p:nvPr/>
          </p:nvSpPr>
          <p:spPr>
            <a:xfrm>
              <a:off x="1099185" y="3605936"/>
              <a:ext cx="16505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Research Tasks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55" name=""/>
            <p:cNvGrpSpPr/>
            <p:nvPr/>
          </p:nvGrpSpPr>
          <p:grpSpPr>
            <a:xfrm rot="0">
              <a:off x="-68283" y="609600"/>
              <a:ext cx="3024844" cy="6248400"/>
              <a:chOff x="-68283" y="609600"/>
              <a:chExt cx="3024844" cy="6248400"/>
            </a:xfrm>
          </p:grpSpPr>
          <p:sp>
            <p:nvSpPr>
              <p:cNvPr id="56" name="사각형: 둥근 한쪽 모서리 3"/>
              <p:cNvSpPr/>
              <p:nvPr/>
            </p:nvSpPr>
            <p:spPr>
              <a:xfrm>
                <a:off x="0" y="609600"/>
                <a:ext cx="2956560" cy="6248400"/>
              </a:xfrm>
              <a:prstGeom prst="round1Rect">
                <a:avLst>
                  <a:gd name="adj" fmla="val 16667"/>
                </a:avLst>
              </a:prstGeom>
              <a:solidFill>
                <a:srgbClr val="a5a5a5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57" name="사각형: 둥근 모서리 13"/>
              <p:cNvSpPr/>
              <p:nvPr/>
            </p:nvSpPr>
            <p:spPr>
              <a:xfrm>
                <a:off x="-68283" y="3602499"/>
                <a:ext cx="2817421" cy="292388"/>
              </a:xfrm>
              <a:prstGeom prst="roundRect">
                <a:avLst>
                  <a:gd name="adj" fmla="val 16667"/>
                </a:avLst>
              </a:prstGeom>
              <a:solidFill>
                <a:srgbClr val="d9d9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"/>
                  <a:ea typeface="나눔스퀘어OTF_ac"/>
                  <a:cs typeface="나눔스퀘어OTF_ac"/>
                </a:endParaRPr>
              </a:p>
            </p:txBody>
          </p:sp>
          <p:sp>
            <p:nvSpPr>
              <p:cNvPr id="58" name="TextBox 5"/>
              <p:cNvSpPr txBox="1"/>
              <p:nvPr/>
            </p:nvSpPr>
            <p:spPr>
              <a:xfrm>
                <a:off x="680085" y="1869440"/>
                <a:ext cx="206960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1. Navigation Concepts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59" name="TextBox 6"/>
              <p:cNvSpPr txBox="1"/>
              <p:nvPr/>
            </p:nvSpPr>
            <p:spPr>
              <a:xfrm>
                <a:off x="1880235" y="2448272"/>
                <a:ext cx="8694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2. SLAM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0" name="TextBox 7"/>
              <p:cNvSpPr txBox="1"/>
              <p:nvPr/>
            </p:nvSpPr>
            <p:spPr>
              <a:xfrm>
                <a:off x="384810" y="3027104"/>
                <a:ext cx="2364878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3.</a:t>
                </a: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나눔스퀘어OTF_ac ExtraBold"/>
                    <a:ea typeface="나눔스퀘어OTF_ac ExtraBold"/>
                  </a:rPr>
                  <a:t>LG CLOiSim + Navigation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  <p:sp>
            <p:nvSpPr>
              <p:cNvPr id="61" name="TextBox 9"/>
              <p:cNvSpPr txBox="1"/>
              <p:nvPr/>
            </p:nvSpPr>
            <p:spPr>
              <a:xfrm>
                <a:off x="699135" y="3605936"/>
                <a:ext cx="2050553" cy="292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나눔스퀘어OTF_ac ExtraBold"/>
                    <a:ea typeface="나눔스퀘어OTF_ac ExtraBold"/>
                  </a:rPr>
                  <a:t>4. Gazebo + Navigation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16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7FC6F-F601-4E7C-A459-7C73228A1885}"/>
              </a:ext>
            </a:extLst>
          </p:cNvPr>
          <p:cNvSpPr txBox="1"/>
          <p:nvPr/>
        </p:nvSpPr>
        <p:spPr>
          <a:xfrm>
            <a:off x="5255866" y="2515581"/>
            <a:ext cx="16802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prstClr val="white"/>
                </a:solidFill>
                <a:latin typeface="Arial Black" panose="020B0A04020102020204" pitchFamily="34" charset="0"/>
                <a:ea typeface="맑은 고딕" panose="020B0503020000020004" pitchFamily="50" charset="-127"/>
              </a:rPr>
              <a:t>END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D7B5BC-9AC2-4F9A-8CB9-2849E779C11E}"/>
              </a:ext>
            </a:extLst>
          </p:cNvPr>
          <p:cNvCxnSpPr>
            <a:cxnSpLocks/>
          </p:cNvCxnSpPr>
          <p:nvPr/>
        </p:nvCxnSpPr>
        <p:spPr>
          <a:xfrm>
            <a:off x="2391098" y="3975100"/>
            <a:ext cx="74098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E69987-C6BC-4403-8E49-7E327845727E}"/>
              </a:ext>
            </a:extLst>
          </p:cNvPr>
          <p:cNvCxnSpPr>
            <a:cxnSpLocks/>
          </p:cNvCxnSpPr>
          <p:nvPr/>
        </p:nvCxnSpPr>
        <p:spPr>
          <a:xfrm>
            <a:off x="2391098" y="2912534"/>
            <a:ext cx="26973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314761-7986-404B-9409-87007336E521}"/>
              </a:ext>
            </a:extLst>
          </p:cNvPr>
          <p:cNvCxnSpPr>
            <a:cxnSpLocks/>
          </p:cNvCxnSpPr>
          <p:nvPr/>
        </p:nvCxnSpPr>
        <p:spPr>
          <a:xfrm>
            <a:off x="7048500" y="2912534"/>
            <a:ext cx="27524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0BA0DB-66C1-4460-91C1-A632D6FDC59A}"/>
              </a:ext>
            </a:extLst>
          </p:cNvPr>
          <p:cNvCxnSpPr>
            <a:cxnSpLocks/>
          </p:cNvCxnSpPr>
          <p:nvPr/>
        </p:nvCxnSpPr>
        <p:spPr>
          <a:xfrm>
            <a:off x="2391098" y="2903222"/>
            <a:ext cx="0" cy="10718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4DCAAF-72CA-42C9-B8E4-CA4DD0087219}"/>
              </a:ext>
            </a:extLst>
          </p:cNvPr>
          <p:cNvCxnSpPr>
            <a:cxnSpLocks/>
          </p:cNvCxnSpPr>
          <p:nvPr/>
        </p:nvCxnSpPr>
        <p:spPr>
          <a:xfrm>
            <a:off x="9800903" y="2912534"/>
            <a:ext cx="0" cy="10718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18768B-2AE5-41C3-8F9D-5BCBBB51C9B7}"/>
              </a:ext>
            </a:extLst>
          </p:cNvPr>
          <p:cNvSpPr txBox="1"/>
          <p:nvPr/>
        </p:nvSpPr>
        <p:spPr>
          <a:xfrm>
            <a:off x="4568984" y="3322198"/>
            <a:ext cx="30540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경청해주셔서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 감사합니다</a:t>
            </a: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33D812-32EC-4629-99A6-77A293DE4E38}"/>
              </a:ext>
            </a:extLst>
          </p:cNvPr>
          <p:cNvSpPr txBox="1"/>
          <p:nvPr/>
        </p:nvSpPr>
        <p:spPr>
          <a:xfrm>
            <a:off x="7243750" y="4117076"/>
            <a:ext cx="2662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rPr>
              <a:t>ETRI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rPr>
              <a:t>시각지능연구실 연구연수생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rPr>
              <a:t>박재선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rPr>
              <a:t>변민정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75698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4369" y="609600"/>
            <a:ext cx="312784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4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tx1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lt1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lang="ko-KR" altLang="en-US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1300">
                  <a:solidFill>
                    <a:schemeClr val="bg1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7376" y="1397472"/>
            <a:ext cx="8217673" cy="543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네비게이션을 수행하기 위해 구성된 개념은 아래와 같다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Action Server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Lifecycle Nodes and Bond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Behavior Trees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Navigation Servers 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(Planner, Controller, Behaviors, Smoothers, Waypoint Following)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State Estimation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Envorinmental Representation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로봇과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Nav2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앱 사이에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ROS2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가 미들웨어로 사용된다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참고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: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https://navigation.ros.org/concepts/index.html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</p:spTree>
    <p:extLst>
      <p:ext uri="{BB962C8B-B14F-4D97-AF65-F5344CB8AC3E}">
        <p14:creationId xmlns:p14="http://schemas.microsoft.com/office/powerpoint/2010/main" val="187886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3086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Action Server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0085" y="1869440"/>
            <a:ext cx="20696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5359" y="1149341"/>
            <a:ext cx="8217673" cy="1734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Canonical Service Server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와 유사하다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서버는 클라이언트가 요청한 동기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/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비동기 작업을 수행하고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클라이언트는 피드백과 결과를 동기적으로 받을 수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Behavior Tree Navigator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와 통신할 때 사용된다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524" y="2887915"/>
            <a:ext cx="6309391" cy="3546262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3076415" y="6617970"/>
            <a:ext cx="12858750" cy="2400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sz="1000"/>
              <a:t>https://docs.ros.org/en/rolling/Tutorials/Beginner-CLI-Tools/Understanding-ROS2-Actions/Understanding-ROS2-Actions.html</a:t>
            </a:r>
            <a:endParaRPr lang="en-US" sz="1000"/>
          </a:p>
        </p:txBody>
      </p:sp>
      <p:grpSp>
        <p:nvGrpSpPr>
          <p:cNvPr id="27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28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29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30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33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60409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Lifecycle node &amp; Bond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0085" y="1869440"/>
            <a:ext cx="20696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835" y="2448272"/>
            <a:ext cx="21648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185" y="3605936"/>
            <a:ext cx="165050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5020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ROS2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의 특징을 가져왔다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(ROS2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와 같은 노드 활성화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/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비활성화 규약 사용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startup(bringup)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이나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shutdown(teardown)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에 쓰인다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State Machine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으로 관리된다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노드가 처음 시작되면 네트워크나 매개변수 설정을 수행한다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처음 시작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: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inactive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상태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configurating stage: on_configure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트리거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(ROS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통신 인터페이스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매개변수 등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activating stage: on_activate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트리거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(ROS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인터페이스 활성화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프로그램 시작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LifecycleNode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를 래핑한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nav2_util LifeCycleNode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사용함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시스템 붕괴 시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lifecycle 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관리자에게 붕괴를 알리고 안전하게 시스템을 종료한다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274279" y="6056410"/>
            <a:ext cx="8645018" cy="31391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sz="1500">
                <a:latin typeface="나눔스퀘어_ac"/>
                <a:ea typeface="나눔스퀘어_ac"/>
              </a:rPr>
              <a:t>https://navigation.ros.org/migration/Eloquent.html#eloquent-migration</a:t>
            </a:r>
            <a:endParaRPr lang="en-US" sz="1500">
              <a:latin typeface="나눔스퀘어_ac"/>
              <a:ea typeface="나눔스퀘어_ac"/>
            </a:endParaRPr>
          </a:p>
        </p:txBody>
      </p:sp>
      <p:grpSp>
        <p:nvGrpSpPr>
          <p:cNvPr id="16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7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9" name="TextBox 5"/>
            <p:cNvSpPr txBox="1"/>
            <p:nvPr/>
          </p:nvSpPr>
          <p:spPr>
            <a:xfrm>
              <a:off x="680085" y="1869440"/>
              <a:ext cx="206960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2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2946871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Behavior Tree(BT)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2553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최근 복잡한 로보틱스 연구에서 많이 사용된다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(complex: multi-step and state)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Finite State Machine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과 반대되는 개념으로  작업트리를 만든다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여러 동작들이 서브트리로 구성되며 다른 트리에서 재활용될 수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Nav2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에서는 노드 플러그인으로 구성되며 트리에 서브트리를 추가한다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유한하지 않고 무한히 확장될 수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동적으로 변할 수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217448" y="6384584"/>
            <a:ext cx="6413445" cy="29718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sz="1400">
                <a:latin typeface="나눔스퀘어_ac"/>
                <a:ea typeface="나눔스퀘어_ac"/>
              </a:rPr>
              <a:t>https://arxiv.org/abs/1709.00084</a:t>
            </a:r>
            <a:endParaRPr lang="en-US" sz="1400">
              <a:latin typeface="나눔스퀘어_ac"/>
              <a:ea typeface="나눔스퀘어_ac"/>
            </a:endParaRPr>
          </a:p>
        </p:txBody>
      </p:sp>
      <p:grpSp>
        <p:nvGrpSpPr>
          <p:cNvPr id="16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7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9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86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308974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521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Planners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Controllers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Behaviors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Smoothers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Waypoint Following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Planner, Controller, Smoother server: 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런타임에 구성됨 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원하는 알고리즘 플러그인을 골라서 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alias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로 이름을 지정함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Plugin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과 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alias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를 사용하는 이유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: 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갈아끼울 수 있어서 한 환경에 많은 기능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(=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동작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을 가진 것 처럼 사용할 수 있다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기능모듈화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Behavior server: 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다양한 동작이 간단한 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interface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로 공유될 수 없으므로 각 플러그인은 각자 액션 서버를 가진다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액션서버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: </a:t>
            </a:r>
            <a:r>
              <a:rPr lang="ko-KR" altLang="en-US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컨트롤러 서버로부터 실시간 업데이트 받음</a:t>
            </a:r>
            <a:r>
              <a:rPr lang="en-US" altLang="ko-KR" sz="1600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600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45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/>
          <p:cNvSpPr/>
          <p:nvPr/>
        </p:nvSpPr>
        <p:spPr>
          <a:xfrm>
            <a:off x="0" y="609600"/>
            <a:ext cx="2956560" cy="6248400"/>
          </a:xfrm>
          <a:prstGeom prst="round1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4369" y="609600"/>
            <a:ext cx="4537546" cy="46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나눔스퀘어OTF_ac ExtraBold"/>
                <a:ea typeface="나눔스퀘어OTF_ac ExtraBold"/>
              </a:rPr>
              <a:t>Navigation Servers-Planners</a:t>
            </a:r>
            <a:endParaRPr lang="en-US" altLang="ko-KR" sz="2500" b="1">
              <a:latin typeface="나눔스퀘어OTF_ac ExtraBold"/>
              <a:ea typeface="나눔스퀘어OTF_ac Extra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-80265" y="1871758"/>
            <a:ext cx="2817421" cy="29238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1869440"/>
            <a:ext cx="19267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tx1"/>
                </a:solidFill>
                <a:latin typeface="나눔스퀘어OTF_ac ExtraBold"/>
                <a:ea typeface="나눔스퀘어OTF_ac ExtraBold"/>
              </a:rPr>
              <a:t>1. Navigation Concepts</a:t>
            </a:r>
            <a:endParaRPr lang="en-US" altLang="ko-KR" sz="1300">
              <a:solidFill>
                <a:schemeClr val="tx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" y="2448272"/>
            <a:ext cx="198387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lt1"/>
                </a:solidFill>
                <a:latin typeface="나눔스퀘어OTF_ac ExtraBold"/>
                <a:ea typeface="나눔스퀘어OTF_ac ExtraBold"/>
              </a:rPr>
              <a:t>2. Features of Simulator</a:t>
            </a:r>
            <a:endParaRPr lang="ko-KR" altLang="en-US" sz="1300">
              <a:solidFill>
                <a:schemeClr val="lt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3. Comparison of Simulator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300">
                <a:solidFill>
                  <a:schemeClr val="bg1"/>
                </a:solidFill>
                <a:latin typeface="나눔스퀘어OTF_ac ExtraBold"/>
                <a:ea typeface="나눔스퀘어OTF_ac ExtraBold"/>
              </a:rPr>
              <a:t>4. Research Tasks</a:t>
            </a:r>
            <a:endParaRPr lang="ko-KR" altLang="en-US" sz="1300">
              <a:solidFill>
                <a:schemeClr val="bg1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7376" y="1397472"/>
            <a:ext cx="8217673" cy="214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object function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을 수행하기 위한 작업 플래너이다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.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목적에 따른 경로계산 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목표 지점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공간 전체탐색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)</a:t>
            </a:r>
            <a:endParaRPr lang="en-US" altLang="ko-KR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경로 계산 옵션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: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최단 경로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공간 전체 탐색 희소경로탐색</a:t>
            </a: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 정해진 경로 따라가기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global environment representation, sensor data</a:t>
            </a:r>
            <a:r>
              <a:rPr lang="ko-KR" altLang="en-US" b="0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를 사용함</a:t>
            </a: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b="0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-80265" y="609600"/>
            <a:ext cx="3036825" cy="6248400"/>
            <a:chOff x="-80265" y="609600"/>
            <a:chExt cx="3036825" cy="6248400"/>
          </a:xfrm>
        </p:grpSpPr>
        <p:sp>
          <p:nvSpPr>
            <p:cNvPr id="16" name="사각형: 둥근 한쪽 모서리 3"/>
            <p:cNvSpPr/>
            <p:nvPr/>
          </p:nvSpPr>
          <p:spPr>
            <a:xfrm>
              <a:off x="0" y="609600"/>
              <a:ext cx="2956560" cy="6248400"/>
            </a:xfrm>
            <a:prstGeom prst="round1Rect">
              <a:avLst>
                <a:gd name="adj" fmla="val 16667"/>
              </a:avLst>
            </a:prstGeom>
            <a:solidFill>
              <a:srgbClr val="a5a5a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7" name="사각형: 둥근 모서리 13"/>
            <p:cNvSpPr/>
            <p:nvPr/>
          </p:nvSpPr>
          <p:spPr>
            <a:xfrm>
              <a:off x="-80265" y="1871758"/>
              <a:ext cx="2817421" cy="292388"/>
            </a:xfrm>
            <a:prstGeom prst="roundRect">
              <a:avLst>
                <a:gd name="adj" fmla="val 16667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"/>
                <a:ea typeface="나눔스퀘어OTF_ac"/>
                <a:cs typeface="나눔스퀘어OTF_ac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822960" y="1869440"/>
              <a:ext cx="192672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OTF_ac ExtraBold"/>
                  <a:ea typeface="나눔스퀘어OTF_ac ExtraBold"/>
                </a:rPr>
                <a:t>1. Navigation Concepts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880235" y="2448272"/>
              <a:ext cx="8694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2. SLAM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384809" y="3027104"/>
              <a:ext cx="236487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3. LG CLOiSim +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699135" y="3605936"/>
              <a:ext cx="2050553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나눔스퀘어OTF_ac ExtraBold"/>
                  <a:ea typeface="나눔스퀘어OTF_ac ExtraBold"/>
                </a:rPr>
                <a:t>4. Gazebo + Navigation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_ac ExtraBold"/>
                <a:ea typeface="나눔스퀘어OTF_ac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18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OTF_ac ExtraBold"/>
        <a:ea typeface="나눔스퀘어OTF_ac ExtraBold"/>
        <a:cs typeface=""/>
      </a:majorFont>
      <a:minorFont>
        <a:latin typeface="나눔스퀘어OTF_ac"/>
        <a:ea typeface="나눔스퀘어OTF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1664</ep:Words>
  <ep:PresentationFormat>와이드스크린</ep:PresentationFormat>
  <ep:Paragraphs>320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2022-07-15T00:29:59.000</dcterms:created>
  <dc:creator>Min Jeong</dc:creator>
  <cp:lastModifiedBy>clara2_intern2</cp:lastModifiedBy>
  <dcterms:modified xsi:type="dcterms:W3CDTF">2022-08-11T00:17:00.376</dcterms:modified>
  <cp:revision>60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